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76" r:id="rId3"/>
    <p:sldId id="273" r:id="rId4"/>
    <p:sldId id="274" r:id="rId5"/>
    <p:sldId id="277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s://www.semanticscholar.org/paper/Feature-Engineering-for-a-Symbolic-Approach-to-Text-Scott/4868907526fa5e03f3e398bbc4bd02dc937a9c43/figure/30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12 is about relationships between words, the WordNet lexicon </a:t>
            </a:r>
          </a:p>
          <a:p>
            <a:r>
              <a:rPr lang="en-US" dirty="0"/>
              <a:t>[Ch. 19.0 to 19.3 of </a:t>
            </a:r>
            <a:r>
              <a:rPr lang="en-US" dirty="0" err="1"/>
              <a:t>Jurafsky</a:t>
            </a:r>
            <a:r>
              <a:rPr lang="en-US" dirty="0"/>
              <a:t> Martin]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33CB303-1766-44B0-91C1-0068CBC71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2"/>
    </mc:Choice>
    <mc:Fallback>
      <p:transition spd="slow" advTm="5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a lexicon and how to use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lexicon like WordNet is a huge online dictionary containing words and their meanings</a:t>
            </a:r>
          </a:p>
          <a:p>
            <a:r>
              <a:rPr lang="en-US" dirty="0"/>
              <a:t>How to use?</a:t>
            </a:r>
          </a:p>
          <a:p>
            <a:r>
              <a:rPr lang="en-US" dirty="0"/>
              <a:t>Convert each word (called </a:t>
            </a:r>
            <a:r>
              <a:rPr lang="en-US" dirty="0">
                <a:solidFill>
                  <a:srgbClr val="FF0000"/>
                </a:solidFill>
              </a:rPr>
              <a:t>wordform</a:t>
            </a:r>
            <a:r>
              <a:rPr lang="en-US" dirty="0"/>
              <a:t>)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its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lemma</a:t>
            </a:r>
          </a:p>
          <a:p>
            <a:r>
              <a:rPr lang="en-US" dirty="0">
                <a:sym typeface="Wingdings" panose="05000000000000000000" pitchFamily="2" charset="2"/>
              </a:rPr>
              <a:t>Each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lemma </a:t>
            </a:r>
            <a:r>
              <a:rPr lang="en-US" dirty="0">
                <a:sym typeface="Wingdings" panose="05000000000000000000" pitchFamily="2" charset="2"/>
              </a:rPr>
              <a:t>has an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entry in the lexicon</a:t>
            </a:r>
          </a:p>
          <a:p>
            <a:r>
              <a:rPr lang="en-US" dirty="0" err="1">
                <a:sym typeface="Wingdings" panose="05000000000000000000" pitchFamily="2" charset="2"/>
              </a:rPr>
              <a:t>eg.</a:t>
            </a:r>
            <a:r>
              <a:rPr lang="en-US" dirty="0">
                <a:sym typeface="Wingdings" panose="05000000000000000000" pitchFamily="2" charset="2"/>
              </a:rPr>
              <a:t>        </a:t>
            </a:r>
            <a:r>
              <a:rPr lang="en-US" dirty="0" err="1">
                <a:sym typeface="Wingdings" panose="05000000000000000000" pitchFamily="2" charset="2"/>
              </a:rPr>
              <a:t>celebrationscelebration</a:t>
            </a:r>
            <a:r>
              <a:rPr lang="en-US" dirty="0">
                <a:sym typeface="Wingdings" panose="05000000000000000000" pitchFamily="2" charset="2"/>
              </a:rPr>
              <a:t>               </a:t>
            </a:r>
            <a:r>
              <a:rPr lang="en-US" dirty="0" err="1">
                <a:sym typeface="Wingdings" panose="05000000000000000000" pitchFamily="2" charset="2"/>
              </a:rPr>
              <a:t>sangsing</a:t>
            </a: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 case of multiple senses, the meanings are differentiated by subscripts</a:t>
            </a:r>
          </a:p>
          <a:p>
            <a:r>
              <a:rPr lang="en-US" dirty="0" err="1">
                <a:sym typeface="Wingdings" panose="05000000000000000000" pitchFamily="2" charset="2"/>
              </a:rPr>
              <a:t>Eg.</a:t>
            </a:r>
            <a:r>
              <a:rPr lang="en-US" dirty="0">
                <a:sym typeface="Wingdings" panose="05000000000000000000" pitchFamily="2" charset="2"/>
              </a:rPr>
              <a:t>   bank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: “….meaning 1…..”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bank</a:t>
            </a:r>
            <a:r>
              <a:rPr lang="en-US" baseline="-25000" dirty="0">
                <a:sym typeface="Wingdings" panose="05000000000000000000" pitchFamily="2" charset="2"/>
              </a:rPr>
              <a:t>2 </a:t>
            </a:r>
            <a:r>
              <a:rPr lang="en-US" dirty="0">
                <a:sym typeface="Wingdings" panose="05000000000000000000" pitchFamily="2" charset="2"/>
              </a:rPr>
              <a:t>: “….meaning 2…..”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38684D-7CC9-4297-AFFD-B6837E44F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36"/>
    </mc:Choice>
    <mc:Fallback>
      <p:transition spd="slow" advTm="97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Words and their inter-relationships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Sense = Word Meaning</a:t>
            </a:r>
          </a:p>
          <a:p>
            <a:r>
              <a:rPr lang="en-US" dirty="0"/>
              <a:t>Synonym: words with similar senses (</a:t>
            </a:r>
            <a:r>
              <a:rPr lang="en-US" dirty="0" err="1"/>
              <a:t>eg.</a:t>
            </a:r>
            <a:r>
              <a:rPr lang="en-US" dirty="0"/>
              <a:t> large, big)</a:t>
            </a:r>
          </a:p>
          <a:p>
            <a:r>
              <a:rPr lang="en-US" dirty="0"/>
              <a:t>Antonym: words with opposite senses (</a:t>
            </a:r>
            <a:r>
              <a:rPr lang="en-US" dirty="0" err="1"/>
              <a:t>eg.</a:t>
            </a:r>
            <a:r>
              <a:rPr lang="en-US" dirty="0"/>
              <a:t> big, small)</a:t>
            </a:r>
          </a:p>
          <a:p>
            <a:r>
              <a:rPr lang="en-US" dirty="0"/>
              <a:t>Homonym: words with same spelling but different senses (</a:t>
            </a:r>
            <a:r>
              <a:rPr lang="en-US" dirty="0" err="1"/>
              <a:t>eg.</a:t>
            </a:r>
            <a:r>
              <a:rPr lang="en-US" dirty="0"/>
              <a:t> lead)</a:t>
            </a:r>
          </a:p>
          <a:p>
            <a:r>
              <a:rPr lang="en-US" dirty="0"/>
              <a:t>Homophone: same pronunciation but different senses (</a:t>
            </a:r>
            <a:r>
              <a:rPr lang="en-US" dirty="0" err="1"/>
              <a:t>eg.</a:t>
            </a:r>
            <a:r>
              <a:rPr lang="en-US" dirty="0"/>
              <a:t> led, lead)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63238D1-6506-4B26-99CC-6FCF457B0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65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79"/>
    </mc:Choice>
    <mc:Fallback>
      <p:transition spd="slow" advTm="9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NLP terms associated with online lexicons………….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Hyponym (smaller group is hyponym of larger group)</a:t>
            </a:r>
          </a:p>
          <a:p>
            <a:r>
              <a:rPr lang="en-US" dirty="0"/>
              <a:t>Hypernym (larger group is hypernym of smaller group)</a:t>
            </a:r>
          </a:p>
          <a:p>
            <a:endParaRPr lang="en-US" dirty="0"/>
          </a:p>
          <a:p>
            <a:r>
              <a:rPr lang="en-US" dirty="0"/>
              <a:t>Meronym: “part of” (part-whole relation)</a:t>
            </a:r>
          </a:p>
          <a:p>
            <a:r>
              <a:rPr lang="en-US" dirty="0" err="1"/>
              <a:t>Eg.</a:t>
            </a:r>
            <a:r>
              <a:rPr lang="en-US" dirty="0"/>
              <a:t> wheel is meronym of car</a:t>
            </a:r>
          </a:p>
          <a:p>
            <a:r>
              <a:rPr lang="en-US" dirty="0"/>
              <a:t>Opposite of Meronym: </a:t>
            </a:r>
            <a:r>
              <a:rPr lang="en-US" dirty="0" err="1"/>
              <a:t>Holonym</a:t>
            </a:r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Car is </a:t>
            </a:r>
            <a:r>
              <a:rPr lang="en-US" dirty="0" err="1"/>
              <a:t>holonym</a:t>
            </a:r>
            <a:r>
              <a:rPr lang="en-US" dirty="0"/>
              <a:t> of wheel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25D84F-6E5B-4B52-93B7-5D4D7EB2B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14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79"/>
    </mc:Choice>
    <mc:Fallback>
      <p:transition spd="slow" advTm="12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WordNet – the graphical relationship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600" y="2877947"/>
            <a:ext cx="6605734" cy="2262696"/>
          </a:xfrm>
        </p:spPr>
        <p:txBody>
          <a:bodyPr>
            <a:normAutofit/>
          </a:bodyPr>
          <a:lstStyle/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Figure 19: A piece of the WordNet semantic hierarchy (idealized model).">
            <a:extLst>
              <a:ext uri="{FF2B5EF4-FFF2-40B4-BE49-F238E27FC236}">
                <a16:creationId xmlns:a16="http://schemas.microsoft.com/office/drawing/2014/main" id="{40731B7A-7048-4A0B-9843-2EB0864C9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989" y="1513592"/>
            <a:ext cx="4783772" cy="430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33356-9A91-4354-8BEC-E6BB3BE34EF0}"/>
              </a:ext>
            </a:extLst>
          </p:cNvPr>
          <p:cNvSpPr txBox="1"/>
          <p:nvPr/>
        </p:nvSpPr>
        <p:spPr>
          <a:xfrm>
            <a:off x="640080" y="6023699"/>
            <a:ext cx="11196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https://www.semanticscholar.org/paper/Feature-Engineering-for-a-Symbolic-Approach-to-Text-Scott/4868907526fa5e03f3e398bbc4bd02dc937a9c43/figure/30</a:t>
            </a:r>
            <a:endParaRPr lang="en-US" sz="1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3CC4FF-D46F-42D2-9F26-A679A31AE6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1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78"/>
    </mc:Choice>
    <mc:Fallback>
      <p:transition spd="slow" advTm="8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WordNet – the huge online lexicon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Word</a:t>
            </a:r>
            <a:r>
              <a:rPr lang="en-US" dirty="0" err="1">
                <a:sym typeface="Wingdings" panose="05000000000000000000" pitchFamily="2" charset="2"/>
              </a:rPr>
              <a:t>lemmasynsets</a:t>
            </a:r>
            <a:r>
              <a:rPr lang="en-US" dirty="0">
                <a:sym typeface="Wingdings" panose="05000000000000000000" pitchFamily="2" charset="2"/>
              </a:rPr>
              <a:t> in Wordnet </a:t>
            </a:r>
          </a:p>
          <a:p>
            <a:r>
              <a:rPr lang="en-US" dirty="0">
                <a:sym typeface="Wingdings" panose="05000000000000000000" pitchFamily="2" charset="2"/>
              </a:rPr>
              <a:t>1 </a:t>
            </a:r>
            <a:r>
              <a:rPr lang="en-US" dirty="0" err="1">
                <a:sym typeface="Wingdings" panose="05000000000000000000" pitchFamily="2" charset="2"/>
              </a:rPr>
              <a:t>synset</a:t>
            </a:r>
            <a:r>
              <a:rPr lang="en-US" dirty="0">
                <a:sym typeface="Wingdings" panose="05000000000000000000" pitchFamily="2" charset="2"/>
              </a:rPr>
              <a:t>: 1 sense of the word (‘gloss=definition’ is given for each </a:t>
            </a:r>
            <a:r>
              <a:rPr lang="en-US" dirty="0" err="1">
                <a:sym typeface="Wingdings" panose="05000000000000000000" pitchFamily="2" charset="2"/>
              </a:rPr>
              <a:t>synset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r>
              <a:rPr lang="en-US" dirty="0">
                <a:sym typeface="Wingdings" panose="05000000000000000000" pitchFamily="2" charset="2"/>
              </a:rPr>
              <a:t>Inside each </a:t>
            </a:r>
            <a:r>
              <a:rPr lang="en-US" dirty="0" err="1">
                <a:sym typeface="Wingdings" panose="05000000000000000000" pitchFamily="2" charset="2"/>
              </a:rPr>
              <a:t>synset</a:t>
            </a:r>
            <a:r>
              <a:rPr lang="en-US" dirty="0">
                <a:sym typeface="Wingdings" panose="05000000000000000000" pitchFamily="2" charset="2"/>
              </a:rPr>
              <a:t>: group of synonyms</a:t>
            </a:r>
          </a:p>
          <a:p>
            <a:r>
              <a:rPr lang="en-US" dirty="0" err="1">
                <a:sym typeface="Wingdings" panose="05000000000000000000" pitchFamily="2" charset="2"/>
              </a:rPr>
              <a:t>Synsets</a:t>
            </a:r>
            <a:r>
              <a:rPr lang="en-US" dirty="0">
                <a:sym typeface="Wingdings" panose="05000000000000000000" pitchFamily="2" charset="2"/>
              </a:rPr>
              <a:t> connected with hyponyms and hypernyms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(Please go through both papers on WORDNET uploaded in MOODLE)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F72804-B116-47F1-9A76-056150E7E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6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53"/>
    </mc:Choice>
    <mc:Fallback>
      <p:transition spd="slow" advTm="110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383</Words>
  <Application>Microsoft Office PowerPoint</Application>
  <PresentationFormat>Widescreen</PresentationFormat>
  <Paragraphs>80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Forte</vt:lpstr>
      <vt:lpstr>Office Theme</vt:lpstr>
      <vt:lpstr>Lecture 12</vt:lpstr>
      <vt:lpstr>What is a lexicon and how to use it</vt:lpstr>
      <vt:lpstr>Words and their inter-relationships</vt:lpstr>
      <vt:lpstr>NLP terms associated with online lexicons………….</vt:lpstr>
      <vt:lpstr>WordNet – the graphical relationship</vt:lpstr>
      <vt:lpstr>WordNet – the huge online lexicon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326</cp:revision>
  <dcterms:created xsi:type="dcterms:W3CDTF">2020-08-11T15:39:25Z</dcterms:created>
  <dcterms:modified xsi:type="dcterms:W3CDTF">2020-09-17T03:42:43Z</dcterms:modified>
</cp:coreProperties>
</file>